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8" r:id="rId4"/>
    <p:sldId id="270" r:id="rId5"/>
    <p:sldId id="271" r:id="rId6"/>
    <p:sldId id="259" r:id="rId7"/>
    <p:sldId id="260" r:id="rId8"/>
    <p:sldId id="261" r:id="rId9"/>
    <p:sldId id="262" r:id="rId10"/>
    <p:sldId id="263" r:id="rId11"/>
    <p:sldId id="264" r:id="rId12"/>
    <p:sldId id="274" r:id="rId13"/>
    <p:sldId id="265" r:id="rId14"/>
    <p:sldId id="266" r:id="rId15"/>
    <p:sldId id="267" r:id="rId16"/>
    <p:sldId id="272" r:id="rId17"/>
    <p:sldId id="258" r:id="rId18"/>
    <p:sldId id="273" r:id="rId19"/>
    <p:sldId id="269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008A3E"/>
    <a:srgbClr val="008A5A"/>
    <a:srgbClr val="008A64"/>
    <a:srgbClr val="008A6E"/>
    <a:srgbClr val="008A5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636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EE305-BC01-4685-8897-7879940B6C3C}" type="datetimeFigureOut">
              <a:rPr lang="ru-RU" smtClean="0"/>
              <a:pPr/>
              <a:t>30.03.2009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A134A68-590D-4348-BA23-9E7396B8B5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EE305-BC01-4685-8897-7879940B6C3C}" type="datetimeFigureOut">
              <a:rPr lang="ru-RU" smtClean="0"/>
              <a:pPr/>
              <a:t>30.03.2009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34A68-590D-4348-BA23-9E7396B8B5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EE305-BC01-4685-8897-7879940B6C3C}" type="datetimeFigureOut">
              <a:rPr lang="ru-RU" smtClean="0"/>
              <a:pPr/>
              <a:t>30.03.2009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34A68-590D-4348-BA23-9E7396B8B5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EE305-BC01-4685-8897-7879940B6C3C}" type="datetimeFigureOut">
              <a:rPr lang="ru-RU" smtClean="0"/>
              <a:pPr/>
              <a:t>30.03.2009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A134A68-590D-4348-BA23-9E7396B8B5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EE305-BC01-4685-8897-7879940B6C3C}" type="datetimeFigureOut">
              <a:rPr lang="ru-RU" smtClean="0"/>
              <a:pPr/>
              <a:t>30.03.2009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34A68-590D-4348-BA23-9E7396B8B5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EE305-BC01-4685-8897-7879940B6C3C}" type="datetimeFigureOut">
              <a:rPr lang="ru-RU" smtClean="0"/>
              <a:pPr/>
              <a:t>30.03.2009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34A68-590D-4348-BA23-9E7396B8B5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EE305-BC01-4685-8897-7879940B6C3C}" type="datetimeFigureOut">
              <a:rPr lang="ru-RU" smtClean="0"/>
              <a:pPr/>
              <a:t>30.03.2009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A134A68-590D-4348-BA23-9E7396B8B5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EE305-BC01-4685-8897-7879940B6C3C}" type="datetimeFigureOut">
              <a:rPr lang="ru-RU" smtClean="0"/>
              <a:pPr/>
              <a:t>30.03.2009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34A68-590D-4348-BA23-9E7396B8B5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EE305-BC01-4685-8897-7879940B6C3C}" type="datetimeFigureOut">
              <a:rPr lang="ru-RU" smtClean="0"/>
              <a:pPr/>
              <a:t>30.03.2009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34A68-590D-4348-BA23-9E7396B8B5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EE305-BC01-4685-8897-7879940B6C3C}" type="datetimeFigureOut">
              <a:rPr lang="ru-RU" smtClean="0"/>
              <a:pPr/>
              <a:t>30.03.2009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34A68-590D-4348-BA23-9E7396B8B51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EE305-BC01-4685-8897-7879940B6C3C}" type="datetimeFigureOut">
              <a:rPr lang="ru-RU" smtClean="0"/>
              <a:pPr/>
              <a:t>30.03.2009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134A68-590D-4348-BA23-9E7396B8B5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73EE305-BC01-4685-8897-7879940B6C3C}" type="datetimeFigureOut">
              <a:rPr lang="ru-RU" smtClean="0"/>
              <a:pPr/>
              <a:t>30.03.2009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A134A68-590D-4348-BA23-9E7396B8B51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aspr.ru/page.php?id=369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8A5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8A3E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57422" y="5729310"/>
            <a:ext cx="4286280" cy="914400"/>
          </a:xfrm>
        </p:spPr>
        <p:txBody>
          <a:bodyPr>
            <a:noAutofit/>
          </a:bodyPr>
          <a:lstStyle/>
          <a:p>
            <a:pPr algn="ctr"/>
            <a:r>
              <a:rPr lang="ru-RU" sz="9600" dirty="0" smtClean="0">
                <a:solidFill>
                  <a:schemeClr val="bg1"/>
                </a:solidFill>
                <a:latin typeface="Arial Black" pitchFamily="34" charset="0"/>
              </a:rPr>
              <a:t>2009</a:t>
            </a:r>
            <a:endParaRPr lang="ru-RU" sz="96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0"/>
            <a:ext cx="240772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hlinkClick r:id="rId2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026" name="Picture 2" descr="Z:\ВСЕ ОСТАЛЬНОЕ\MЕРОПРИЯТИЯ\весенняя неделя добра\stiker-vn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36" y="71414"/>
            <a:ext cx="6000760" cy="5283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/>
              <a:t>Помощь детским приютам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3074" name="Picture 2" descr="D:\Учёба!\П1-06\всё!\презентейшен!\IMG_27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214422"/>
            <a:ext cx="5319508" cy="39897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1" name="Picture 2" descr="D:\Учёба!\П1-06\всё!\презентейшен!\IMG_282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1638" y="2944813"/>
            <a:ext cx="4613275" cy="334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dirty="0" smtClean="0"/>
              <a:t>Концерты и игры для воспитанников </a:t>
            </a:r>
            <a:r>
              <a:rPr lang="ru-RU" dirty="0" smtClean="0"/>
              <a:t>социальных учреждений</a:t>
            </a:r>
            <a:endParaRPr lang="ru-RU" dirty="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6146" name="Picture 2" descr="D:\Учёба!\П1-06\всё!\презентейшен!\IMG_28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428736"/>
            <a:ext cx="7612087" cy="521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 descr="Z:\ВСЕ ОСТАЛЬНОЕ\MЕРОПРИЯТИЯ\весенняя неделя добра\весен неделя_ отчеты 08\бкфк День добра\IMG_3738.jpg"/>
          <p:cNvPicPr>
            <a:picLocks noChangeAspect="1" noChangeArrowheads="1"/>
          </p:cNvPicPr>
          <p:nvPr/>
        </p:nvPicPr>
        <p:blipFill>
          <a:blip r:embed="rId2" cstate="print"/>
          <a:srcRect l="31772" t="15061" b="13868"/>
          <a:stretch>
            <a:fillRect/>
          </a:stretch>
        </p:blipFill>
        <p:spPr bwMode="auto">
          <a:xfrm flipH="1">
            <a:off x="5033730" y="571480"/>
            <a:ext cx="3610204" cy="2643206"/>
          </a:xfrm>
          <a:prstGeom prst="rect">
            <a:avLst/>
          </a:prstGeom>
          <a:noFill/>
        </p:spPr>
      </p:pic>
      <p:pic>
        <p:nvPicPr>
          <p:cNvPr id="3074" name="Picture 2" descr="Z:\ВСЕ ОСТАЛЬНОЕ\MЕРОПРИЯТИЯ\весенняя неделя добра\весен неделя_ отчеты 08\бкфк День добра\IMG_36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152" y="482192"/>
            <a:ext cx="3643534" cy="2732494"/>
          </a:xfrm>
          <a:prstGeom prst="rect">
            <a:avLst/>
          </a:prstGeom>
          <a:noFill/>
        </p:spPr>
      </p:pic>
      <p:pic>
        <p:nvPicPr>
          <p:cNvPr id="3076" name="Picture 4" descr="Z:\ВСЕ ОСТАЛЬНОЕ\MЕРОПРИЯТИЯ\весенняя неделя добра\весен неделя_ отчеты 08\бкфк День добра\IMG_386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1670" y="2839854"/>
            <a:ext cx="5072098" cy="38038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16388" name="Picture 4" descr="CIMG879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422275"/>
            <a:ext cx="8064500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dirty="0" smtClean="0"/>
              <a:t>Благотворительный Концерт </a:t>
            </a:r>
            <a:r>
              <a:rPr lang="ru-RU" sz="4000" dirty="0" smtClean="0"/>
              <a:t>в </a:t>
            </a:r>
            <a:r>
              <a:rPr lang="ru-RU" sz="4000" dirty="0" smtClean="0"/>
              <a:t>детской воспитательной колонии</a:t>
            </a:r>
            <a:endParaRPr lang="ru-RU" sz="4000" dirty="0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17412" name="Picture 4" descr="IMG_882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4663" y="2781300"/>
            <a:ext cx="4665662" cy="311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5" descr="IMG_885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43213" y="1773238"/>
            <a:ext cx="3011487" cy="200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6" descr="IMG_884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6852318">
            <a:off x="38894" y="2778919"/>
            <a:ext cx="3873500" cy="2582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18436" name="Picture 7" descr="IMG_896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692150"/>
            <a:ext cx="7883525" cy="525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- Заявки на участие в акции подаются до 13 апреля 2009</a:t>
            </a:r>
            <a:r>
              <a:rPr lang="ru-RU" b="1" dirty="0" smtClean="0"/>
              <a:t>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b="1" dirty="0" smtClean="0"/>
              <a:t>- Итоговые презентации мероприятий «Весенней недели добра – 2009» принимаются до 30 апреля 2009года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839200" cy="147160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Весенняя неделя </a:t>
            </a:r>
            <a:r>
              <a:rPr lang="ru-RU" dirty="0" smtClean="0"/>
              <a:t>добра-2009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</a:t>
            </a:r>
            <a:r>
              <a:rPr lang="ru-RU" dirty="0" err="1" smtClean="0"/>
              <a:t>брянске</a:t>
            </a:r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500306"/>
            <a:ext cx="8686800" cy="357981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6600" b="1" dirty="0" smtClean="0"/>
              <a:t>20-26 апреля </a:t>
            </a:r>
          </a:p>
          <a:p>
            <a:pPr algn="ctr">
              <a:buNone/>
            </a:pPr>
            <a:endParaRPr lang="ru-RU" sz="6600" dirty="0" smtClean="0"/>
          </a:p>
          <a:p>
            <a:pPr algn="ctr">
              <a:buNone/>
            </a:pPr>
            <a:r>
              <a:rPr lang="ru-RU" sz="6600" dirty="0" smtClean="0"/>
              <a:t>Твори добро!!!</a:t>
            </a:r>
            <a:endParaRPr lang="ru-RU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 всем вопросам обращайтесь: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Комитет по делам молодежи, семьи, материнства и детства Брянской городской администрации. Адрес: г.Брянск, пл. Партизан, 2.</a:t>
            </a:r>
            <a:endParaRPr lang="ru-RU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контактные </a:t>
            </a:r>
            <a:r>
              <a:rPr lang="ru-RU" b="1" dirty="0" smtClean="0"/>
              <a:t>тел/факс: 74 03 11 / 74 56 95, </a:t>
            </a:r>
            <a:r>
              <a:rPr lang="ru-RU" b="1" dirty="0" err="1" smtClean="0"/>
              <a:t>e-mail</a:t>
            </a:r>
            <a:r>
              <a:rPr lang="ru-RU" b="1" dirty="0" smtClean="0"/>
              <a:t>: </a:t>
            </a:r>
            <a:r>
              <a:rPr lang="ru-RU" b="1" dirty="0" err="1" smtClean="0"/>
              <a:t>otdel-m@mail.ru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ВСЕ ОСТАЛЬНОЕ\MЕРОПРИЯТИЯ\весенняя неделя добра\капл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971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Организаторы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u="sng" dirty="0" smtClean="0"/>
              <a:t>Координатор</a:t>
            </a:r>
            <a:r>
              <a:rPr lang="ru-RU" b="1" dirty="0" smtClean="0"/>
              <a:t>: комитет по делам молодежи, семьи, материнства и детства Брянской городской администрации.</a:t>
            </a:r>
          </a:p>
          <a:p>
            <a:endParaRPr lang="ru-RU" dirty="0" smtClean="0"/>
          </a:p>
          <a:p>
            <a:r>
              <a:rPr lang="ru-RU" b="1" u="sng" dirty="0" smtClean="0"/>
              <a:t>Информационные партнеры</a:t>
            </a:r>
            <a:r>
              <a:rPr lang="ru-RU" b="1" dirty="0" smtClean="0"/>
              <a:t>: отдел по связям с общественностью и СМИ Брянской городской администрации и отдел по связям с общественностью и СМИ Брянского городского Совета народных депутатов.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Девиз Весенней недели добра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6600" b="1" dirty="0" smtClean="0"/>
              <a:t>«Мы вместе создаем наше будущее!»</a:t>
            </a:r>
            <a:endParaRPr lang="ru-RU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Задачи: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142984"/>
            <a:ext cx="8686800" cy="5214974"/>
          </a:xfrm>
        </p:spPr>
        <p:txBody>
          <a:bodyPr>
            <a:normAutofit fontScale="92500" lnSpcReduction="20000"/>
          </a:bodyPr>
          <a:lstStyle/>
          <a:p>
            <a:pPr lvl="1"/>
            <a:r>
              <a:rPr lang="ru-RU" dirty="0" smtClean="0"/>
              <a:t>Поддержать инициативы граждан города Брянска, организаций, учреждений и общественных объединений в рамках проведения акции «Весенняя неделя добра – 2009». </a:t>
            </a:r>
            <a:endParaRPr lang="ru-RU" sz="4000" dirty="0" smtClean="0"/>
          </a:p>
          <a:p>
            <a:pPr lvl="1"/>
            <a:r>
              <a:rPr lang="ru-RU" dirty="0" smtClean="0"/>
              <a:t>Реализовать проекты, направленные на решение проблем людей, нуждающихся в помощи и </a:t>
            </a:r>
            <a:r>
              <a:rPr lang="ru-RU" dirty="0" smtClean="0"/>
              <a:t>поддержке.</a:t>
            </a:r>
            <a:endParaRPr lang="ru-RU" sz="4000" dirty="0" smtClean="0"/>
          </a:p>
          <a:p>
            <a:pPr lvl="1"/>
            <a:r>
              <a:rPr lang="ru-RU" dirty="0" smtClean="0"/>
              <a:t>Осветить деятельность добровольческого движения и благотворительности в городе Брянске, его социальную и экономическую значимость. </a:t>
            </a:r>
            <a:endParaRPr lang="ru-RU" sz="4000" dirty="0" smtClean="0"/>
          </a:p>
          <a:p>
            <a:pPr lvl="1"/>
            <a:r>
              <a:rPr lang="ru-RU" dirty="0" smtClean="0"/>
              <a:t>Обобщить </a:t>
            </a:r>
            <a:r>
              <a:rPr lang="ru-RU" dirty="0" smtClean="0"/>
              <a:t>мероприятия «Весенней недели добра - 2009», лучшие примеры распространить через местные СМИ.</a:t>
            </a:r>
            <a:endParaRPr lang="ru-RU" sz="40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В акции могут принять участие: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В акции могут принять участие: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•Учреждения города Брянска; </a:t>
            </a:r>
          </a:p>
          <a:p>
            <a:pPr>
              <a:buNone/>
            </a:pPr>
            <a:r>
              <a:rPr lang="ru-RU" dirty="0" smtClean="0"/>
              <a:t>•Общественные организации;</a:t>
            </a:r>
          </a:p>
          <a:p>
            <a:pPr>
              <a:buNone/>
            </a:pPr>
            <a:r>
              <a:rPr lang="ru-RU" dirty="0" smtClean="0"/>
              <a:t>•Коммерческие структуры; </a:t>
            </a:r>
          </a:p>
          <a:p>
            <a:pPr>
              <a:buNone/>
            </a:pPr>
            <a:r>
              <a:rPr lang="ru-RU" dirty="0" smtClean="0"/>
              <a:t>•Средства массовой информации;</a:t>
            </a:r>
          </a:p>
          <a:p>
            <a:pPr>
              <a:buNone/>
            </a:pPr>
            <a:r>
              <a:rPr lang="ru-RU" dirty="0" smtClean="0"/>
              <a:t>•Все желающие</a:t>
            </a:r>
            <a:r>
              <a:rPr lang="ru-RU" dirty="0" smtClean="0"/>
              <a:t>.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/>
              <a:t>Субботники и экологические акции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10244" name="Picture 4" descr="P41900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4149725"/>
            <a:ext cx="3408363" cy="2555875"/>
          </a:xfrm>
          <a:prstGeom prst="rect">
            <a:avLst/>
          </a:prstGeom>
          <a:noFill/>
          <a:ln w="25400">
            <a:solidFill>
              <a:srgbClr val="FFFFFF"/>
            </a:solidFill>
            <a:miter lim="800000"/>
            <a:headEnd/>
            <a:tailEnd/>
          </a:ln>
        </p:spPr>
      </p:pic>
      <p:pic>
        <p:nvPicPr>
          <p:cNvPr id="10245" name="Picture 5" descr="P4190005"/>
          <p:cNvPicPr>
            <a:picLocks noChangeAspect="1" noChangeArrowheads="1"/>
          </p:cNvPicPr>
          <p:nvPr/>
        </p:nvPicPr>
        <p:blipFill>
          <a:blip r:embed="rId3">
            <a:lum bright="18000" contrast="12000"/>
          </a:blip>
          <a:srcRect/>
          <a:stretch>
            <a:fillRect/>
          </a:stretch>
        </p:blipFill>
        <p:spPr bwMode="auto">
          <a:xfrm>
            <a:off x="971550" y="1484313"/>
            <a:ext cx="3408363" cy="2555875"/>
          </a:xfrm>
          <a:prstGeom prst="rect">
            <a:avLst/>
          </a:prstGeom>
          <a:noFill/>
          <a:ln w="25400">
            <a:solidFill>
              <a:srgbClr val="FFFFFF"/>
            </a:solidFill>
            <a:miter lim="800000"/>
            <a:headEnd/>
            <a:tailEnd/>
          </a:ln>
        </p:spPr>
      </p:pic>
      <p:pic>
        <p:nvPicPr>
          <p:cNvPr id="10246" name="Picture 6" descr="P4190007"/>
          <p:cNvPicPr>
            <a:picLocks noChangeAspect="1" noChangeArrowheads="1"/>
          </p:cNvPicPr>
          <p:nvPr/>
        </p:nvPicPr>
        <p:blipFill>
          <a:blip r:embed="rId4">
            <a:lum bright="18000" contrast="12000"/>
          </a:blip>
          <a:srcRect/>
          <a:stretch>
            <a:fillRect/>
          </a:stretch>
        </p:blipFill>
        <p:spPr bwMode="auto">
          <a:xfrm>
            <a:off x="5148263" y="1484313"/>
            <a:ext cx="3408362" cy="2555875"/>
          </a:xfrm>
          <a:prstGeom prst="rect">
            <a:avLst/>
          </a:prstGeom>
          <a:noFill/>
          <a:ln w="25400">
            <a:solidFill>
              <a:srgbClr val="FFFFFF"/>
            </a:solidFill>
            <a:miter lim="800000"/>
            <a:headEnd/>
            <a:tailEnd/>
          </a:ln>
        </p:spPr>
      </p:pic>
      <p:pic>
        <p:nvPicPr>
          <p:cNvPr id="10247" name="Picture 7" descr="P419000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48263" y="4149725"/>
            <a:ext cx="3408362" cy="2555875"/>
          </a:xfrm>
          <a:prstGeom prst="rect">
            <a:avLst/>
          </a:prstGeom>
          <a:noFill/>
          <a:ln w="25400">
            <a:solidFill>
              <a:srgbClr val="FFFFFF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11268" name="Picture 4" descr="Слайд22"/>
          <p:cNvPicPr>
            <a:picLocks noChangeAspect="1" noChangeArrowheads="1"/>
          </p:cNvPicPr>
          <p:nvPr/>
        </p:nvPicPr>
        <p:blipFill>
          <a:blip r:embed="rId2">
            <a:lum bright="18000" contrast="18000"/>
          </a:blip>
          <a:srcRect/>
          <a:stretch>
            <a:fillRect/>
          </a:stretch>
        </p:blipFill>
        <p:spPr bwMode="auto">
          <a:xfrm>
            <a:off x="539750" y="404813"/>
            <a:ext cx="3841750" cy="2879725"/>
          </a:xfrm>
          <a:prstGeom prst="rect">
            <a:avLst/>
          </a:prstGeom>
          <a:noFill/>
          <a:ln w="25400">
            <a:solidFill>
              <a:srgbClr val="FFFFFF"/>
            </a:solidFill>
            <a:miter lim="800000"/>
            <a:headEnd/>
            <a:tailEnd/>
          </a:ln>
        </p:spPr>
      </p:pic>
      <p:pic>
        <p:nvPicPr>
          <p:cNvPr id="11269" name="Picture 5" descr="Слайд23"/>
          <p:cNvPicPr>
            <a:picLocks noChangeAspect="1" noChangeArrowheads="1"/>
          </p:cNvPicPr>
          <p:nvPr/>
        </p:nvPicPr>
        <p:blipFill>
          <a:blip r:embed="rId3">
            <a:lum bright="18000" contrast="18000"/>
          </a:blip>
          <a:srcRect/>
          <a:stretch>
            <a:fillRect/>
          </a:stretch>
        </p:blipFill>
        <p:spPr bwMode="auto">
          <a:xfrm>
            <a:off x="5219700" y="404813"/>
            <a:ext cx="3343275" cy="2879725"/>
          </a:xfrm>
          <a:prstGeom prst="rect">
            <a:avLst/>
          </a:prstGeom>
          <a:noFill/>
          <a:ln w="25400">
            <a:solidFill>
              <a:srgbClr val="FFFFFF"/>
            </a:solidFill>
            <a:miter lim="800000"/>
            <a:headEnd/>
            <a:tailEnd/>
          </a:ln>
        </p:spPr>
      </p:pic>
      <p:pic>
        <p:nvPicPr>
          <p:cNvPr id="11270" name="Picture 6" descr="Слайд27"/>
          <p:cNvPicPr>
            <a:picLocks noChangeAspect="1" noChangeArrowheads="1"/>
          </p:cNvPicPr>
          <p:nvPr/>
        </p:nvPicPr>
        <p:blipFill>
          <a:blip r:embed="rId4">
            <a:lum bright="18000" contrast="18000"/>
          </a:blip>
          <a:srcRect/>
          <a:stretch>
            <a:fillRect/>
          </a:stretch>
        </p:blipFill>
        <p:spPr bwMode="auto">
          <a:xfrm>
            <a:off x="539750" y="3644900"/>
            <a:ext cx="3840163" cy="2879725"/>
          </a:xfrm>
          <a:prstGeom prst="rect">
            <a:avLst/>
          </a:prstGeom>
          <a:noFill/>
          <a:ln w="25400">
            <a:solidFill>
              <a:srgbClr val="FFFFFF"/>
            </a:solidFill>
            <a:miter lim="800000"/>
            <a:headEnd/>
            <a:tailEnd/>
          </a:ln>
        </p:spPr>
      </p:pic>
      <p:pic>
        <p:nvPicPr>
          <p:cNvPr id="11271" name="Picture 7" descr="Слайд26"/>
          <p:cNvPicPr>
            <a:picLocks noChangeAspect="1" noChangeArrowheads="1"/>
          </p:cNvPicPr>
          <p:nvPr/>
        </p:nvPicPr>
        <p:blipFill>
          <a:blip r:embed="rId5">
            <a:lum bright="18000" contrast="18000"/>
          </a:blip>
          <a:srcRect/>
          <a:stretch>
            <a:fillRect/>
          </a:stretch>
        </p:blipFill>
        <p:spPr bwMode="auto">
          <a:xfrm>
            <a:off x="5003800" y="3644900"/>
            <a:ext cx="3840163" cy="2879725"/>
          </a:xfrm>
          <a:prstGeom prst="rect">
            <a:avLst/>
          </a:prstGeom>
          <a:noFill/>
          <a:ln w="25400">
            <a:solidFill>
              <a:srgbClr val="FFFFFF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dirty="0" smtClean="0"/>
              <a:t>Позитивное настроение жителям </a:t>
            </a:r>
            <a:r>
              <a:rPr lang="ru-RU" dirty="0" err="1" smtClean="0"/>
              <a:t>брянска</a:t>
            </a:r>
            <a:endParaRPr lang="ru-RU" dirty="0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12292" name="Picture 4" descr="S105156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319218"/>
            <a:ext cx="7004072" cy="5253054"/>
          </a:xfrm>
          <a:prstGeom prst="rect">
            <a:avLst/>
          </a:prstGeom>
          <a:noFill/>
          <a:ln w="25400">
            <a:solidFill>
              <a:srgbClr val="FFFFFF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smtClean="0"/>
          </a:p>
        </p:txBody>
      </p:sp>
      <p:pic>
        <p:nvPicPr>
          <p:cNvPr id="13315" name="Picture 5" descr="S1051593"/>
          <p:cNvPicPr>
            <a:picLocks noChangeAspect="1" noChangeArrowheads="1"/>
          </p:cNvPicPr>
          <p:nvPr/>
        </p:nvPicPr>
        <p:blipFill>
          <a:blip r:embed="rId2" cstate="print">
            <a:lum bright="12000" contrast="12000"/>
          </a:blip>
          <a:srcRect/>
          <a:stretch>
            <a:fillRect/>
          </a:stretch>
        </p:blipFill>
        <p:spPr bwMode="auto">
          <a:xfrm>
            <a:off x="539750" y="3716338"/>
            <a:ext cx="3840163" cy="2879725"/>
          </a:xfrm>
          <a:prstGeom prst="rect">
            <a:avLst/>
          </a:prstGeom>
          <a:noFill/>
          <a:ln w="25400">
            <a:solidFill>
              <a:srgbClr val="FFFFFF"/>
            </a:solidFill>
            <a:miter lim="800000"/>
            <a:headEnd/>
            <a:tailEnd/>
          </a:ln>
        </p:spPr>
      </p:pic>
      <p:pic>
        <p:nvPicPr>
          <p:cNvPr id="13316" name="Picture 7" descr="S1051578"/>
          <p:cNvPicPr>
            <a:picLocks noChangeAspect="1" noChangeArrowheads="1"/>
          </p:cNvPicPr>
          <p:nvPr/>
        </p:nvPicPr>
        <p:blipFill>
          <a:blip r:embed="rId3" cstate="print">
            <a:lum bright="12000" contrast="12000"/>
          </a:blip>
          <a:srcRect/>
          <a:stretch>
            <a:fillRect/>
          </a:stretch>
        </p:blipFill>
        <p:spPr bwMode="auto">
          <a:xfrm>
            <a:off x="4787900" y="3716338"/>
            <a:ext cx="3840163" cy="2879725"/>
          </a:xfrm>
          <a:prstGeom prst="rect">
            <a:avLst/>
          </a:prstGeom>
          <a:noFill/>
          <a:ln w="25400">
            <a:solidFill>
              <a:srgbClr val="FFFFFF"/>
            </a:solidFill>
            <a:miter lim="800000"/>
            <a:headEnd/>
            <a:tailEnd/>
          </a:ln>
        </p:spPr>
      </p:pic>
      <p:pic>
        <p:nvPicPr>
          <p:cNvPr id="13317" name="Picture 8" descr="P4230038"/>
          <p:cNvPicPr>
            <a:picLocks noChangeAspect="1" noChangeArrowheads="1"/>
          </p:cNvPicPr>
          <p:nvPr/>
        </p:nvPicPr>
        <p:blipFill>
          <a:blip r:embed="rId4" cstate="print">
            <a:lum bright="6000"/>
          </a:blip>
          <a:srcRect/>
          <a:stretch>
            <a:fillRect/>
          </a:stretch>
        </p:blipFill>
        <p:spPr bwMode="auto">
          <a:xfrm>
            <a:off x="539750" y="404813"/>
            <a:ext cx="3840163" cy="2879725"/>
          </a:xfrm>
          <a:prstGeom prst="rect">
            <a:avLst/>
          </a:prstGeom>
          <a:noFill/>
          <a:ln w="25400">
            <a:solidFill>
              <a:srgbClr val="FFFFFF"/>
            </a:solidFill>
            <a:miter lim="800000"/>
            <a:headEnd/>
            <a:tailEnd/>
          </a:ln>
        </p:spPr>
      </p:pic>
      <p:pic>
        <p:nvPicPr>
          <p:cNvPr id="13318" name="Picture 9" descr="P423004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7900" y="404813"/>
            <a:ext cx="3840163" cy="2879725"/>
          </a:xfrm>
          <a:prstGeom prst="rect">
            <a:avLst/>
          </a:prstGeom>
          <a:noFill/>
          <a:ln w="25400">
            <a:solidFill>
              <a:srgbClr val="FFFFFF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</TotalTime>
  <Words>266</Words>
  <Application>Microsoft Office PowerPoint</Application>
  <PresentationFormat>Экран (4:3)</PresentationFormat>
  <Paragraphs>36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Трек</vt:lpstr>
      <vt:lpstr>Слайд 1</vt:lpstr>
      <vt:lpstr>Организаторы</vt:lpstr>
      <vt:lpstr>Девиз Весенней недели добра</vt:lpstr>
      <vt:lpstr>Задачи:  </vt:lpstr>
      <vt:lpstr>В акции могут принять участие: </vt:lpstr>
      <vt:lpstr>Субботники и экологические акции</vt:lpstr>
      <vt:lpstr>Слайд 7</vt:lpstr>
      <vt:lpstr>Позитивное настроение жителям брянска</vt:lpstr>
      <vt:lpstr>Слайд 9</vt:lpstr>
      <vt:lpstr>Помощь детским приютам</vt:lpstr>
      <vt:lpstr>Концерты и игры для воспитанников социальных учреждений</vt:lpstr>
      <vt:lpstr>Слайд 12</vt:lpstr>
      <vt:lpstr>Слайд 13</vt:lpstr>
      <vt:lpstr>Благотворительный Концерт в детской воспитательной колонии</vt:lpstr>
      <vt:lpstr>Слайд 15</vt:lpstr>
      <vt:lpstr>Слайд 16</vt:lpstr>
      <vt:lpstr>Весенняя неделя добра-2009  в брянске  </vt:lpstr>
      <vt:lpstr>По всем вопросам обращайтесь:</vt:lpstr>
      <vt:lpstr>Слайд 19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Весенняя неделя добра  2009</dc:title>
  <dc:creator>Александр</dc:creator>
  <cp:lastModifiedBy>Александр</cp:lastModifiedBy>
  <cp:revision>12</cp:revision>
  <dcterms:created xsi:type="dcterms:W3CDTF">2009-03-28T09:34:06Z</dcterms:created>
  <dcterms:modified xsi:type="dcterms:W3CDTF">2009-03-30T06:06:59Z</dcterms:modified>
</cp:coreProperties>
</file>